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74" r:id="rId4"/>
    <p:sldId id="294" r:id="rId5"/>
    <p:sldId id="317" r:id="rId6"/>
    <p:sldId id="316" r:id="rId7"/>
    <p:sldId id="315" r:id="rId8"/>
    <p:sldId id="362" r:id="rId9"/>
    <p:sldId id="383" r:id="rId11"/>
    <p:sldId id="364" r:id="rId12"/>
    <p:sldId id="365" r:id="rId13"/>
    <p:sldId id="366" r:id="rId14"/>
    <p:sldId id="367" r:id="rId15"/>
    <p:sldId id="323" r:id="rId16"/>
    <p:sldId id="349" r:id="rId17"/>
    <p:sldId id="350" r:id="rId18"/>
    <p:sldId id="351" r:id="rId19"/>
    <p:sldId id="353" r:id="rId20"/>
    <p:sldId id="352" r:id="rId21"/>
    <p:sldId id="354" r:id="rId22"/>
    <p:sldId id="355" r:id="rId23"/>
    <p:sldId id="356" r:id="rId24"/>
    <p:sldId id="357" r:id="rId25"/>
    <p:sldId id="337" r:id="rId26"/>
    <p:sldId id="270" r:id="rId27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C786"/>
    <a:srgbClr val="EFE490"/>
    <a:srgbClr val="FF6699"/>
    <a:srgbClr val="FB4336"/>
    <a:srgbClr val="F2E87F"/>
    <a:srgbClr val="CCBE7C"/>
    <a:srgbClr val="171A31"/>
    <a:srgbClr val="6A1931"/>
    <a:srgbClr val="94A509"/>
    <a:srgbClr val="2135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55" autoAdjust="0"/>
    <p:restoredTop sz="87261" autoAdjust="0"/>
  </p:normalViewPr>
  <p:slideViewPr>
    <p:cSldViewPr snapToGrid="0" showGuides="1">
      <p:cViewPr varScale="1">
        <p:scale>
          <a:sx n="63" d="100"/>
          <a:sy n="63" d="100"/>
        </p:scale>
        <p:origin x="1092" y="66"/>
      </p:cViewPr>
      <p:guideLst>
        <p:guide orient="horz" pos="842"/>
        <p:guide pos="70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9" d="100"/>
          <a:sy n="109" d="100"/>
        </p:scale>
        <p:origin x="-2432" y="-112"/>
      </p:cViewPr>
      <p:guideLst>
        <p:guide orient="horz" pos="2700"/>
        <p:guide pos="2160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050925" y="754063"/>
            <a:ext cx="4572000" cy="3294062"/>
          </a:xfrm>
          <a:prstGeom prst="rect">
            <a:avLst/>
          </a:prstGeom>
          <a:noFill/>
          <a:ln>
            <a:noFill/>
          </a:ln>
        </p:spPr>
      </p:sp>
      <p:sp>
        <p:nvSpPr>
          <p:cNvPr id="5123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38163" y="4387850"/>
            <a:ext cx="5780087" cy="3952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noProof="0"/>
              <a:t>单击此处编辑母版文本样式
第二级
第三级
第四级
第五级</a:t>
            </a:r>
            <a:endParaRPr lang="zh-CN" noProof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3388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idx="1"/>
          </p:nvPr>
        </p:nvSpPr>
        <p:spPr bwMode="auto">
          <a:xfrm>
            <a:off x="3883025" y="0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CB234878-0408-4E98-8A88-E832B5FC4CDE}" type="datetimeFigureOut">
              <a:rPr lang="zh-CN" altLang="en-US"/>
            </a:fld>
            <a:endParaRPr lang="zh-CN" altLang="en-U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3388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025" y="8686800"/>
            <a:ext cx="2974975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4D5729B6-3B80-4A0E-B3E9-C88D625DD66C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端口设置</a:t>
            </a:r>
            <a:endParaRPr lang="zh-CN" altLang="en-US"/>
          </a:p>
          <a:p>
            <a:r>
              <a:rPr lang="zh-CN" altLang="en-US"/>
              <a:t>请求方式设置：</a:t>
            </a:r>
            <a:r>
              <a:rPr lang="en-US" altLang="zh-CN"/>
              <a:t>methods</a:t>
            </a:r>
            <a:endParaRPr lang="en-US" altLang="zh-CN"/>
          </a:p>
          <a:p>
            <a:r>
              <a:rPr lang="zh-CN" altLang="en-US"/>
              <a:t>打开调试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  <a:p>
            <a:endParaRPr lang="zh-CN" altLang="zh-CN"/>
          </a:p>
          <a:p>
            <a:r>
              <a:rPr lang="zh-CN" altLang="en-US"/>
              <a:t>Handler对象的作用是（基于日志消息的level）将消息分发到handler指定的位置（文件、网络、邮件等）。Logger对象可以通过addHandler()方法为自己添加0个或者更多个handler对象。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Formater类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Formater对象用于配置日志信息的最终顺序、结构和内容。与logging.Handler基类不同的是，应用代码可以直接实例化Formatter类。另外，如果你的应用程序需要一些特殊的处理行为，也可以实现一个Formatter的子类来完成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Filter类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Filter可以被Handler和Logger用来做比level更细粒度的、更复杂的过滤功能。Filter是一个过滤器基类，它只允许某个logger层级下的日志事件通过过滤。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  <a:p>
            <a:endParaRPr lang="zh-CN" altLang="zh-CN"/>
          </a:p>
          <a:p>
            <a:r>
              <a:rPr lang="zh-CN" altLang="en-US"/>
              <a:t>Handler对象的作用是（基于日志消息的level）将消息分发到handler指定的位置（文件、网络、邮件等）。Logger对象可以通过addHandler()方法为自己添加0个或者更多个handler对象。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Formater类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Formater对象用于配置日志信息的最终顺序、结构和内容。与logging.Handler基类不同的是，应用代码可以直接实例化Formatter类。另外，如果你的应用程序需要一些特殊的处理行为，也可以实现一个Formatter的子类来完成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Filter类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Filter可以被Handler和Logger用来做比level更细粒度的、更复杂的过滤功能。Filter是一个过滤器基类，它只允许某个logger层级下的日志事件通过过滤。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端口设置</a:t>
            </a:r>
            <a:endParaRPr lang="zh-CN" altLang="en-US"/>
          </a:p>
          <a:p>
            <a:r>
              <a:rPr lang="zh-CN" altLang="en-US"/>
              <a:t>请求方式设置：</a:t>
            </a:r>
            <a:r>
              <a:rPr lang="en-US" altLang="zh-CN"/>
              <a:t>methods</a:t>
            </a:r>
            <a:endParaRPr lang="en-US" altLang="zh-CN"/>
          </a:p>
          <a:p>
            <a:r>
              <a:rPr lang="zh-CN" altLang="en-US"/>
              <a:t>打开调试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端口设置</a:t>
            </a:r>
            <a:endParaRPr lang="zh-CN" altLang="en-US"/>
          </a:p>
          <a:p>
            <a:r>
              <a:rPr lang="zh-CN" altLang="en-US"/>
              <a:t>请求方式设置：</a:t>
            </a:r>
            <a:r>
              <a:rPr lang="en-US" altLang="zh-CN"/>
              <a:t>methods</a:t>
            </a:r>
            <a:endParaRPr lang="en-US" altLang="zh-CN"/>
          </a:p>
          <a:p>
            <a:r>
              <a:rPr lang="zh-CN" altLang="en-US"/>
              <a:t>打开调试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端口设置</a:t>
            </a:r>
            <a:endParaRPr lang="zh-CN" altLang="en-US"/>
          </a:p>
          <a:p>
            <a:r>
              <a:rPr lang="zh-CN" altLang="en-US"/>
              <a:t>请求方式设置：</a:t>
            </a:r>
            <a:r>
              <a:rPr lang="en-US" altLang="zh-CN"/>
              <a:t>methods</a:t>
            </a:r>
            <a:endParaRPr lang="en-US" altLang="zh-CN"/>
          </a:p>
          <a:p>
            <a:r>
              <a:rPr lang="zh-CN" altLang="en-US"/>
              <a:t>打开调试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端口设置</a:t>
            </a:r>
            <a:endParaRPr lang="zh-CN" altLang="en-US"/>
          </a:p>
          <a:p>
            <a:r>
              <a:rPr lang="zh-CN" altLang="en-US"/>
              <a:t>请求方式设置：</a:t>
            </a:r>
            <a:r>
              <a:rPr lang="en-US" altLang="zh-CN"/>
              <a:t>methods</a:t>
            </a:r>
            <a:endParaRPr lang="en-US" altLang="zh-CN"/>
          </a:p>
          <a:p>
            <a:r>
              <a:rPr lang="zh-CN" altLang="en-US"/>
              <a:t>打开调试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端口设置</a:t>
            </a:r>
            <a:endParaRPr lang="zh-CN" altLang="en-US"/>
          </a:p>
          <a:p>
            <a:r>
              <a:rPr lang="zh-CN" altLang="en-US"/>
              <a:t>请求方式设置：</a:t>
            </a:r>
            <a:r>
              <a:rPr lang="en-US" altLang="zh-CN"/>
              <a:t>methods</a:t>
            </a:r>
            <a:endParaRPr lang="en-US" altLang="zh-CN"/>
          </a:p>
          <a:p>
            <a:r>
              <a:rPr lang="zh-CN" altLang="en-US"/>
              <a:t>打开调试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logging.basicConfig()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Logger类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Logger对象有3个任务要做：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1）向应用程序代码暴露几个方法，使应用程序可以在运行时记录日志消息；</a:t>
            </a:r>
            <a:endParaRPr lang="zh-CN" altLang="en-US"/>
          </a:p>
          <a:p>
            <a:r>
              <a:rPr lang="zh-CN" altLang="en-US"/>
              <a:t>2）基于日志严重等级（默认的过滤设施）或filter对象来决定要对哪些日志进行后续处理；</a:t>
            </a:r>
            <a:endParaRPr lang="zh-CN" altLang="en-US"/>
          </a:p>
          <a:p>
            <a:r>
              <a:rPr lang="zh-CN" altLang="en-US"/>
              <a:t>3）将日志消息传送给所有感兴趣的日志handlers。</a:t>
            </a:r>
            <a:endParaRPr lang="zh-CN" altLang="en-US"/>
          </a:p>
          <a:p>
            <a:r>
              <a:rPr lang="en-US" altLang="zh-CN"/>
              <a:t>logging.getLogger(“name”)</a:t>
            </a:r>
            <a:endParaRPr lang="zh-CN" altLang="zh-CN"/>
          </a:p>
          <a:p>
            <a:endParaRPr lang="zh-CN" altLang="zh-CN"/>
          </a:p>
          <a:p>
            <a:r>
              <a:rPr lang="zh-CN" altLang="en-US"/>
              <a:t>Handler对象的作用是（基于日志消息的level）将消息分发到handler指定的位置（文件、网络、邮件等）。Logger对象可以通过addHandler()方法为自己添加0个或者更多个handler对象。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Formater类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Formater对象用于配置日志信息的最终顺序、结构和内容。与logging.Handler基类不同的是，应用代码可以直接实例化Formatter类。另外，如果你的应用程序需要一些特殊的处理行为，也可以实现一个Formatter的子类来完成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Filter类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Filter可以被Handler和Logger用来做比level更细粒度的、更复杂的过滤功能。Filter是一个过滤器基类，它只允许某个logger层级下的日志事件通过过滤。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zh-CN"/>
          </a:p>
          <a:p>
            <a:endParaRPr lang="zh-CN" altLang="zh-CN"/>
          </a:p>
          <a:p>
            <a:r>
              <a:rPr lang="zh-CN" altLang="en-US"/>
              <a:t>Handler对象的作用是（基于日志消息的level）将消息分发到handler指定的位置（文件、网络、邮件等）。Logger对象可以通过addHandler()方法为自己添加0个或者更多个handler对象。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Formater类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Formater对象用于配置日志信息的最终顺序、结构和内容。与logging.Handler基类不同的是，应用代码可以直接实例化Formatter类。另外，如果你的应用程序需要一些特殊的处理行为，也可以实现一个Formatter的子类来完成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Filter类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Filter可以被Handler和Logger用来做比level更细粒度的、更复杂的过滤功能。Filter是一个过滤器基类，它只允许某个logger层级下的日志事件通过过滤。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F22352-B56B-4221-B6C5-F7E6B7E60A1F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1112B6-2469-46D7-B5B4-C429B1FA6341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B6895-E22E-4E07-AF0B-DC19982313F2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4EE344-CE9F-485B-A19D-031411130877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34A52-B113-43AB-BC4A-A519C3F044EB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900CF7-C6CB-4D68-ABD2-B08DED107875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8A2B33-4AA6-4C68-A9D6-2357B865F984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06468A-0303-4DDC-8A25-9367EC19514F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E49B4-E36B-4572-BEA3-585024B05A12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5829F-3250-46FA-9C2F-011291951FD6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482666-0221-4C3A-9724-3D133A10FDF6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103E98-E5A7-444D-8670-BA56D4C4C245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1147F5-490F-4F20-AD65-700A5D7D28CB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429E53-7C07-4FCD-B704-578B35DB01EE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40D671-E0AC-4183-8A13-2DE13A398CDB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BBB754-518D-45A2-A93D-D68FAD97570C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CA7EE1-867B-40B6-ABB1-36BD2E6CE607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1B7E51-6CAF-4BD8-A825-D9A99D57BB39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64F38A-15DB-4ED2-8956-AB58A66F83AF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9A9D23-9BB4-43D8-A8AC-D97FBD10492D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8D28CC-5C34-4370-A20B-22C7EABA634A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7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C13E3-5B32-4690-963B-B1A25A0BEC40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>
                <a:sym typeface="Calibri Light" panose="020F0302020204030204" pitchFamily="34" charset="0"/>
              </a:rPr>
              <a:t>单击此处编辑母版标题样式</a:t>
            </a:r>
            <a:endParaRPr lang="zh-CN">
              <a:sym typeface="Calibri Light" panose="020F0302020204030204" pitchFamily="34" charset="0"/>
            </a:endParaRPr>
          </a:p>
        </p:txBody>
      </p:sp>
      <p:sp>
        <p:nvSpPr>
          <p:cNvPr id="409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>
                <a:sym typeface="Calibri" panose="020F0502020204030204" pitchFamily="34" charset="0"/>
              </a:rPr>
              <a:t>单击此处编辑母版文本样式</a:t>
            </a:r>
            <a:endParaRPr lang="zh-CN">
              <a:sym typeface="Calibri" panose="020F0502020204030204" pitchFamily="34" charset="0"/>
            </a:endParaRPr>
          </a:p>
          <a:p>
            <a:pPr lvl="1"/>
            <a:r>
              <a:rPr lang="zh-CN">
                <a:sym typeface="Calibri" panose="020F0502020204030204" pitchFamily="34" charset="0"/>
              </a:rPr>
              <a:t>第二级</a:t>
            </a:r>
            <a:endParaRPr lang="zh-CN">
              <a:sym typeface="Calibri" panose="020F0502020204030204" pitchFamily="34" charset="0"/>
            </a:endParaRPr>
          </a:p>
          <a:p>
            <a:pPr lvl="2"/>
            <a:r>
              <a:rPr lang="zh-CN">
                <a:sym typeface="Calibri" panose="020F0502020204030204" pitchFamily="34" charset="0"/>
              </a:rPr>
              <a:t>第三级</a:t>
            </a:r>
            <a:endParaRPr lang="zh-CN">
              <a:sym typeface="Calibri" panose="020F0502020204030204" pitchFamily="34" charset="0"/>
            </a:endParaRPr>
          </a:p>
          <a:p>
            <a:pPr lvl="3"/>
            <a:r>
              <a:rPr lang="zh-CN">
                <a:sym typeface="Calibri" panose="020F0502020204030204" pitchFamily="34" charset="0"/>
              </a:rPr>
              <a:t>第四级</a:t>
            </a:r>
            <a:endParaRPr lang="zh-CN">
              <a:sym typeface="Calibri" panose="020F0502020204030204" pitchFamily="34" charset="0"/>
            </a:endParaRPr>
          </a:p>
          <a:p>
            <a:pPr lvl="4"/>
            <a:r>
              <a:rPr lang="zh-CN">
                <a:sym typeface="Calibri" panose="020F0502020204030204" pitchFamily="34" charset="0"/>
              </a:rPr>
              <a:t>第五级</a:t>
            </a:r>
            <a:endParaRPr lang="zh-CN">
              <a:sym typeface="Calibri" panose="020F0502020204030204" pitchFamily="34" charset="0"/>
            </a:endParaRPr>
          </a:p>
        </p:txBody>
      </p:sp>
      <p:sp>
        <p:nvSpPr>
          <p:cNvPr id="4100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ADC7D91-1DFF-4C32-851E-D583971B44E3}" type="datetime1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101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2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4BBA691-E721-4E3D-B881-379F00C5AE89}" type="slidenum">
              <a:rPr lang="zh-CN" altLang="en-US"/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501390" y="4405630"/>
            <a:ext cx="2135188" cy="8229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kumimoji="1" lang="zh-CN" altLang="en-US" sz="1600" b="1" dirty="0">
                <a:solidFill>
                  <a:srgbClr val="EFE4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分享：</a:t>
            </a:r>
            <a:r>
              <a:rPr kumimoji="1" lang="en-US" altLang="zh-CN" sz="1600" b="1" dirty="0">
                <a:solidFill>
                  <a:srgbClr val="EFE4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bamboo</a:t>
            </a:r>
            <a:endParaRPr kumimoji="1" lang="en-US" altLang="zh-CN" sz="1600" b="1" dirty="0">
              <a:solidFill>
                <a:srgbClr val="EFE49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  <a:defRPr/>
            </a:pPr>
            <a:r>
              <a:rPr kumimoji="1" lang="en-US" altLang="zh-CN" sz="1600" b="1" dirty="0">
                <a:solidFill>
                  <a:srgbClr val="EFE4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kumimoji="1" lang="zh-CN" altLang="en-US" sz="1600" b="1" dirty="0">
                <a:solidFill>
                  <a:srgbClr val="EFE4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kumimoji="1" lang="en-US" altLang="zh-CN" sz="1600" b="1" dirty="0">
                <a:solidFill>
                  <a:srgbClr val="EFE4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kumimoji="1" lang="zh-CN" altLang="en-US" sz="1600" b="1" dirty="0">
                <a:solidFill>
                  <a:srgbClr val="EFE4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kumimoji="1" lang="zh-CN" altLang="en-US" sz="1600" b="1" dirty="0">
              <a:solidFill>
                <a:srgbClr val="EFE49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987550" y="2985770"/>
            <a:ext cx="3649345" cy="678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en-US" altLang="zh-CN" sz="3600" b="1" dirty="0">
                <a:solidFill>
                  <a:srgbClr val="EFE4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bugHunter</a:t>
            </a:r>
            <a:r>
              <a:rPr kumimoji="1" lang="zh-CN" altLang="en-US" sz="3600" b="1" dirty="0">
                <a:solidFill>
                  <a:srgbClr val="EFE49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浅谈</a:t>
            </a:r>
            <a:endParaRPr lang="zh-CN" altLang="en-US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en-US" altLang="zh-CN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路由分发</a:t>
            </a:r>
            <a:endParaRPr lang="zh-CN" altLang="en-US" sz="3200" b="1">
              <a:solidFill>
                <a:srgbClr val="EFE49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5365" y="1330325"/>
            <a:ext cx="10124440" cy="57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不同的请求可能会调用相同的处理逻辑。这里有着相同业务处理逻辑的 HTTP 请求可以用一类 URL 来标识。此外还需要建立URL和函数之间的一一对应关系。这就是Web开发中所谓的路由分发</a:t>
            </a:r>
            <a:endParaRPr lang="zh-CN" altLang="en-US" sz="160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4185" y="2223135"/>
            <a:ext cx="6183630" cy="35490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lang="zh-CN" altLang="en-US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r>
              <a:rPr lang="en-US" altLang="zh-CN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路由分发</a:t>
            </a:r>
            <a:endParaRPr lang="zh-CN" altLang="en-US" sz="3200" b="1">
              <a:solidFill>
                <a:srgbClr val="EFE49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33780" y="3081020"/>
            <a:ext cx="10124440" cy="2286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</a:rPr>
              <a:t># 用于测试提交表单的页面</a:t>
            </a:r>
            <a:endParaRPr lang="zh-CN" altLang="en-US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</a:rPr>
              <a:t>@app.route('/test/upload')</a:t>
            </a:r>
            <a:endParaRPr lang="zh-CN" altLang="en-US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</a:rPr>
              <a:t>def upload_tst():</a:t>
            </a:r>
            <a:endParaRPr lang="zh-CN" altLang="en-US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</a:rPr>
              <a:t>    return render_template('upload1.html')</a:t>
            </a:r>
            <a:endParaRPr lang="zh-CN" altLang="en-US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</a:rPr>
              <a:t>#用于上传文件</a:t>
            </a:r>
            <a:endParaRPr lang="zh-CN" altLang="en-US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</a:rPr>
              <a:t>@app.route('/bughunter/upload' , methods=['POST'] , strict_slashes= False)</a:t>
            </a:r>
            <a:endParaRPr lang="zh-CN" altLang="en-US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solidFill>
                  <a:schemeClr val="bg1"/>
                </a:solidFill>
              </a:rPr>
              <a:t>def api_upload():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00" y="1691005"/>
            <a:ext cx="10514965" cy="1463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  <a:sym typeface="+mn-ea"/>
              </a:rPr>
              <a:t>Flask底层使用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werkzeug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来做路由分发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chemeClr val="bg1"/>
                </a:solidFill>
                <a:sym typeface="+mn-ea"/>
              </a:rPr>
              <a:t>Werkzeug是一个WSGI工具包，他可以作为一个Web框架的底层库。这里稍微说一下， werkzeug 不是一个web服务器，也不是一个web框架，而是一个工具包，官方的介绍说是一个 WSGI 工具包，它可以作为一个 Web 框架的底层库，因为它封装好了很多 Web 框架的东西，例如 Request，Response 等等。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015365" y="6313170"/>
            <a:ext cx="10515600" cy="3263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i="1" u="sng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lang="zh-CN" altLang="en-US" sz="1600" i="1" u="sng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学习：http://www.maiziedu.com/course/313/</a:t>
            </a:r>
            <a:endParaRPr lang="zh-CN" altLang="en-US" sz="1600" i="1" u="sng">
              <a:ln w="10160">
                <a:solidFill>
                  <a:schemeClr val="accent5"/>
                </a:solidFill>
                <a:prstDash val="solid"/>
              </a:ln>
              <a:solidFill>
                <a:srgbClr val="00B05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lang="zh-CN" altLang="en-US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r>
              <a:rPr lang="en-US" altLang="zh-CN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模板渲染（未使用）</a:t>
            </a:r>
            <a:endParaRPr lang="zh-CN" altLang="en-US" sz="3200" b="1">
              <a:solidFill>
                <a:srgbClr val="EFE49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00" y="1691005"/>
            <a:ext cx="10514965" cy="914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olidFill>
                  <a:schemeClr val="bg1"/>
                </a:solidFill>
                <a:sym typeface="+mn-ea"/>
              </a:rPr>
              <a:t>通过业务逻辑函数拿到数据后，接下来需要根据这些数据生成HTTP响应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chemeClr val="bg1"/>
                </a:solidFill>
                <a:sym typeface="+mn-ea"/>
              </a:rPr>
              <a:t>Web开发中的一般做法是提供一个HTML模板文件，然后将数据传入模板，经过渲染后得到最终需要的HTML响应文件。Flask 使用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Jinja2 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模板渲染引擎来做模板渲染</a:t>
            </a:r>
            <a:endParaRPr lang="zh-CN" altLang="en-US">
              <a:solidFill>
                <a:schemeClr val="bg1"/>
              </a:solidFill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9880" y="2811145"/>
            <a:ext cx="6492240" cy="34404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jira API</a:t>
            </a:r>
            <a:r>
              <a:rPr lang="zh-CN" altLang="en-US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endParaRPr lang="zh-CN" altLang="en-US" sz="3200" b="1">
              <a:solidFill>
                <a:srgbClr val="EFE49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008505"/>
            <a:ext cx="10515600" cy="931545"/>
          </a:xfrm>
        </p:spPr>
        <p:txBody>
          <a:bodyPr/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jira</a:t>
            </a:r>
            <a:endParaRPr lang="en-US" altLang="zh-CN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login=JIRA(server=server,basic_auth=conf)</a:t>
            </a:r>
            <a:endParaRPr lang="en-US" altLang="zh-CN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838200" y="3329305"/>
            <a:ext cx="10515600" cy="9315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en-US" altLang="zh-CN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login.issue(issueId)</a:t>
            </a:r>
            <a:endParaRPr lang="en-US" altLang="zh-CN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838200" y="4650105"/>
            <a:ext cx="10515600" cy="9315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插入附件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login.add_attachment(issue=issueId, attachment=file)</a:t>
            </a:r>
            <a:endParaRPr lang="en-US" altLang="zh-CN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1015365" y="6313170"/>
            <a:ext cx="10515600" cy="3263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i="1" u="sng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python-jira</a:t>
            </a:r>
            <a:r>
              <a:rPr lang="zh-CN" altLang="en-US" sz="1600" i="1" u="sng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资料：http://jira.readthedocs.io/en/master/index.html</a:t>
            </a:r>
            <a:endParaRPr lang="zh-CN" altLang="en-US" sz="1600" i="1" u="sng">
              <a:ln w="10160">
                <a:solidFill>
                  <a:schemeClr val="accent5"/>
                </a:solidFill>
                <a:prstDash val="solid"/>
              </a:ln>
              <a:solidFill>
                <a:srgbClr val="00B05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838200" y="1468755"/>
            <a:ext cx="10515600" cy="617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80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from jira import JIRA, JIRAError</a:t>
            </a:r>
            <a:endParaRPr sz="1800">
              <a:ln w="10160">
                <a:solidFill>
                  <a:schemeClr val="accent5"/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读取配置文件ConfigParser模块</a:t>
            </a:r>
            <a:endParaRPr lang="zh-CN" altLang="en-US" sz="3200" b="1">
              <a:solidFill>
                <a:srgbClr val="EFE49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218055"/>
            <a:ext cx="4163060" cy="931545"/>
          </a:xfrm>
        </p:spPr>
        <p:txBody>
          <a:bodyPr/>
          <a:p>
            <a:pPr marL="0" indent="0">
              <a:buNone/>
            </a:pPr>
            <a:r>
              <a:rPr lang="en-US" altLang="zh-CN" sz="1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config.ini</a:t>
            </a:r>
            <a:r>
              <a:rPr lang="zh-CN" altLang="en-US" sz="1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buNone/>
            </a:pPr>
            <a:r>
              <a:rPr lang="en-US" altLang="zh-CN" sz="1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[server]</a:t>
            </a:r>
            <a:endParaRPr lang="en-US" altLang="zh-CN" sz="1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buNone/>
            </a:pPr>
            <a:r>
              <a:rPr lang="en-US" altLang="zh-CN" sz="1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server = http://jira.jfz.net</a:t>
            </a:r>
            <a:endParaRPr lang="en-US" altLang="zh-CN" sz="1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5628640" y="2218055"/>
            <a:ext cx="5801360" cy="37198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def readConfig(file,field,key):</a:t>
            </a:r>
            <a:endParaRPr sz="1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sz="1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'''</a:t>
            </a:r>
            <a:endParaRPr sz="1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sz="1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:param file:</a:t>
            </a:r>
            <a:endParaRPr sz="1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sz="1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:param field:</a:t>
            </a:r>
            <a:endParaRPr sz="1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sz="1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:param key:</a:t>
            </a:r>
            <a:endParaRPr sz="1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sz="1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:return:</a:t>
            </a:r>
            <a:endParaRPr sz="1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sz="1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'''</a:t>
            </a:r>
            <a:endParaRPr sz="1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sz="1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config = ConfigParser.ConfigParser()</a:t>
            </a:r>
            <a:endParaRPr sz="1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sz="1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conf_path = os.path.abspath(os.path.join(os.path.dirname(__file__),"..","config",file))</a:t>
            </a:r>
            <a:endParaRPr sz="1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sz="1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config.readfp(open(conf_path, "r"))</a:t>
            </a:r>
            <a:endParaRPr sz="1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sz="1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return config.get(field, key)</a:t>
            </a:r>
            <a:endParaRPr sz="1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sz="1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sz="1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if __name__ =='__main__':</a:t>
            </a:r>
            <a:endParaRPr sz="1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sz="1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server= readConfig('config.ini','server','server')</a:t>
            </a:r>
            <a:endParaRPr lang="en-US" sz="1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8200" y="1445260"/>
            <a:ext cx="10260965" cy="640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任何一个项目，都涉及到了配置文件和管理和读写，python 支持很多配置文件的读写。本项目中使用python自带的ConfigParser类读取ini配置文件的方法。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文件存取</a:t>
            </a:r>
            <a:endParaRPr lang="zh-CN" altLang="en-US" sz="3200" b="1">
              <a:solidFill>
                <a:srgbClr val="EFE49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8200" y="3253740"/>
            <a:ext cx="10260965" cy="640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文件读取：</a:t>
            </a:r>
            <a:endParaRPr lang="zh-CN" altLang="en-US">
              <a:solidFill>
                <a:schemeClr val="bg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open(conf_path, "r")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8200" y="4709160"/>
            <a:ext cx="10260965" cy="640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文件删除：</a:t>
            </a:r>
            <a:endParaRPr lang="zh-CN" altLang="en-US">
              <a:solidFill>
                <a:schemeClr val="bg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os.remove(</a:t>
            </a:r>
            <a:r>
              <a:rPr lang="zh-CN" altLang="en-US">
                <a:solidFill>
                  <a:schemeClr val="bg1"/>
                </a:solidFill>
              </a:rPr>
              <a:t>file_path</a:t>
            </a:r>
            <a:r>
              <a:rPr lang="en-US" altLang="zh-CN">
                <a:solidFill>
                  <a:schemeClr val="bg1"/>
                </a:solidFill>
              </a:rPr>
              <a:t>)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996315" y="6313170"/>
            <a:ext cx="10515600" cy="3263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i="1" u="sng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1600" i="1" u="sng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模块：http://www.cnblogs.com/kaituorensheng/archive/2013/03/18/2965766.html</a:t>
            </a:r>
            <a:endParaRPr lang="zh-CN" altLang="en-US" sz="1600" i="1" u="sng">
              <a:ln w="10160">
                <a:solidFill>
                  <a:schemeClr val="accent5"/>
                </a:solidFill>
                <a:prstDash val="solid"/>
              </a:ln>
              <a:solidFill>
                <a:srgbClr val="00B05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8200" y="1797685"/>
            <a:ext cx="10260965" cy="640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文件存储：</a:t>
            </a:r>
            <a:endParaRPr lang="zh-CN" altLang="en-US">
              <a:solidFill>
                <a:schemeClr val="bg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bg1"/>
                </a:solidFill>
              </a:rPr>
              <a:t>file.save(file_path)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日志</a:t>
            </a:r>
            <a:r>
              <a:rPr lang="en-US" altLang="zh-CN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-log</a:t>
            </a:r>
            <a:r>
              <a:rPr lang="zh-CN" altLang="en-US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级别</a:t>
            </a:r>
            <a:endParaRPr lang="zh-CN" altLang="en-US" sz="3200" b="1">
              <a:solidFill>
                <a:srgbClr val="EFE49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6950" y="2809240"/>
            <a:ext cx="9628505" cy="30378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21080" y="1457325"/>
            <a:ext cx="958024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日志级别：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'''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CRITICAL &gt; ERROR &gt; WARNING &gt; INFO &gt; DEBUG &gt; NOTSET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'''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996315" y="6313170"/>
            <a:ext cx="10515600" cy="3263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i="1" u="sng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1600" i="1" u="sng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模块：http://www.cnblogs.com/yyds/p/6901864.html</a:t>
            </a:r>
            <a:endParaRPr lang="zh-CN" altLang="en-US" sz="1600" i="1" u="sng">
              <a:ln w="10160">
                <a:solidFill>
                  <a:schemeClr val="accent5"/>
                </a:solidFill>
                <a:prstDash val="solid"/>
              </a:ln>
              <a:solidFill>
                <a:srgbClr val="00B05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日志</a:t>
            </a:r>
            <a:r>
              <a:rPr lang="en-US" altLang="zh-CN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-log</a:t>
            </a:r>
            <a:r>
              <a:rPr lang="zh-CN" altLang="en-US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endParaRPr lang="zh-CN" altLang="en-US" sz="3200" b="1">
              <a:solidFill>
                <a:srgbClr val="EFE49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00" y="1428115"/>
            <a:ext cx="10332720" cy="5029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def customer_config():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log_file = os.path.join(readConfig('config.ini','log','log_file'),'log.log')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logging.root.setLevel(logging.DEBUG)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# 控制台、日志文件输出日志格式设置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format1=logging.Formatter('[%(asctime)s] [%(name)s] [%(levelname)s] %(lineno)s %(message)s')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format2=logging.Formatter('[%(name)s] [%(levelname)s] %(lineno)s %(message)s')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# 创建控制台输出日志的handler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ch=logging.StreamHandler()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ch.setLevel(logging.DEBUG)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ch.setFormatter(format2)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# 创建文件输出日志的handler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fh=RotatingFileHandler(log_file,maxBytes=10*1024*1024,backupCount=10) # 日志文件最大10M，最多备份5个文件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fh.setLevel(logging.INFO)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fh.setFormatter(format1)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# 为logging添加handler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logging.root.addHandler(ch)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    logging.root.addHandler(fh)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日志</a:t>
            </a:r>
            <a:r>
              <a:rPr lang="en-US" altLang="zh-CN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-logging</a:t>
            </a:r>
            <a:r>
              <a:rPr lang="zh-CN" altLang="en-US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en-US" sz="3200" b="1">
              <a:solidFill>
                <a:srgbClr val="EFE49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6925" y="1412875"/>
            <a:ext cx="7580630" cy="20796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8200" y="3670935"/>
            <a:ext cx="10038080" cy="2834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这些组件之间的关系描述：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日志器（logger）需要通过处理器（handler）将日志信息输出到目标位置，如：文件、sys.stdout、网络等；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不同的处理器（handler）可以将日志输出到不同的位置；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日志器（logger）可以设置多个处理器（handler）将同一条日志记录输出到不同的位置；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每个处理器（handler）都可以设置自己的过滤器（filter）实现日志过滤，从而只保留感兴趣的日志；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每个处理器（handler）都可以设置自己的格式器（formatter）实现同一条日志以不同的格式输出到不同的地方。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日志</a:t>
            </a:r>
            <a:r>
              <a:rPr lang="en-US" altLang="zh-CN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Logger类</a:t>
            </a:r>
            <a:endParaRPr lang="zh-CN" altLang="en-US" sz="3200" b="1">
              <a:solidFill>
                <a:srgbClr val="EFE49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1541780"/>
            <a:ext cx="4272280" cy="411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sym typeface="+mn-ea"/>
              </a:rPr>
              <a:t>Logger类</a:t>
            </a:r>
            <a:endParaRPr lang="zh-CN" altLang="en-US" sz="2400">
              <a:solidFill>
                <a:schemeClr val="bg1"/>
              </a:solidFill>
              <a:sym typeface="+mn-ea"/>
            </a:endParaRPr>
          </a:p>
          <a:p>
            <a:endParaRPr lang="zh-CN" altLang="en-US" sz="2400">
              <a:solidFill>
                <a:schemeClr val="bg1"/>
              </a:solidFill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提供了应用程序可一直使用的接口</a:t>
            </a:r>
            <a:endParaRPr lang="en-US" altLang="zh-CN">
              <a:solidFill>
                <a:schemeClr val="bg1"/>
              </a:solidFill>
              <a:sym typeface="+mn-ea"/>
            </a:endParaRPr>
          </a:p>
          <a:p>
            <a:endParaRPr lang="zh-CN" altLang="en-US">
              <a:solidFill>
                <a:schemeClr val="bg1"/>
              </a:solidFill>
              <a:sym typeface="+mn-ea"/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Logger对象有3个任务要做：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endParaRPr lang="zh-CN" altLang="en-US">
              <a:solidFill>
                <a:schemeClr val="bg1"/>
              </a:solidFill>
              <a:sym typeface="+mn-ea"/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1）向应用程序代码暴露几个方法，使应用程序可以在运行时记录日志消息；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2）基于日志严重等级（默认的过滤设施）或filter对象来决定要对哪些日志进行后续处理；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r>
              <a:rPr lang="zh-CN" altLang="en-US">
                <a:solidFill>
                  <a:schemeClr val="bg1"/>
                </a:solidFill>
                <a:sym typeface="+mn-ea"/>
              </a:rPr>
              <a:t>3）将日志消息传送给所有感兴趣的日志handlers。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r>
              <a:rPr lang="en-US" altLang="zh-CN">
                <a:solidFill>
                  <a:schemeClr val="bg1"/>
                </a:solidFill>
                <a:sym typeface="+mn-ea"/>
              </a:rPr>
              <a:t>logging.getLogger(“name”)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3685" y="2205355"/>
            <a:ext cx="6457315" cy="24479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 bwMode="auto">
          <a:xfrm>
            <a:off x="1583373" y="1620203"/>
            <a:ext cx="0" cy="103187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 bwMode="auto">
          <a:xfrm rot="10800000">
            <a:off x="1581785" y="1944053"/>
            <a:ext cx="457200" cy="158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 bwMode="auto">
          <a:xfrm rot="10800000">
            <a:off x="1581785" y="2687003"/>
            <a:ext cx="457200" cy="158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 bwMode="auto">
          <a:xfrm flipH="1" flipV="1">
            <a:off x="7213283" y="3759835"/>
            <a:ext cx="515937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 bwMode="auto">
          <a:xfrm>
            <a:off x="7178675" y="2650490"/>
            <a:ext cx="19050" cy="197104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标题 1"/>
          <p:cNvSpPr txBox="1"/>
          <p:nvPr/>
        </p:nvSpPr>
        <p:spPr bwMode="auto">
          <a:xfrm>
            <a:off x="17463" y="74613"/>
            <a:ext cx="8686800" cy="863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marL="342900" indent="-342900">
              <a:defRPr/>
            </a:pP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 </a:t>
            </a:r>
            <a:r>
              <a:rPr lang="zh-CN" altLang="en-US" sz="3200" b="1" kern="0" dirty="0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目录</a:t>
            </a:r>
            <a:endParaRPr lang="zh-CN" altLang="en-US" sz="3200" b="1" kern="0" dirty="0">
              <a:solidFill>
                <a:srgbClr val="EFE49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12570" y="1235075"/>
            <a:ext cx="10972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需求来源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08530" y="1762125"/>
            <a:ext cx="2138680" cy="3657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开发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GG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的强烈诉求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08530" y="2505075"/>
            <a:ext cx="2240280" cy="3657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测试同学的心累操作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17080" y="2127885"/>
            <a:ext cx="10972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功能设计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 rot="10800000">
            <a:off x="7242810" y="2920683"/>
            <a:ext cx="457200" cy="158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813040" y="2737485"/>
            <a:ext cx="3611880" cy="3657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客户端实现截图上传（开发实现）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13040" y="3576955"/>
            <a:ext cx="4221480" cy="3657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python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提供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http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接口接受客户端上传文件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16" name="直接连接符 15"/>
          <p:cNvCxnSpPr/>
          <p:nvPr/>
        </p:nvCxnSpPr>
        <p:spPr bwMode="auto">
          <a:xfrm flipH="1">
            <a:off x="7180580" y="4587875"/>
            <a:ext cx="551815" cy="889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813040" y="4409440"/>
            <a:ext cx="3421380" cy="3657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python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调用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jira API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接口插入附件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18" name="直接连接符 17"/>
          <p:cNvCxnSpPr/>
          <p:nvPr/>
        </p:nvCxnSpPr>
        <p:spPr bwMode="auto">
          <a:xfrm flipH="1" flipV="1">
            <a:off x="2353628" y="5960745"/>
            <a:ext cx="515937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 bwMode="auto">
          <a:xfrm>
            <a:off x="2319020" y="4562475"/>
            <a:ext cx="19050" cy="197104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257425" y="4039870"/>
            <a:ext cx="13258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python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21" name="直接连接符 20"/>
          <p:cNvCxnSpPr/>
          <p:nvPr/>
        </p:nvCxnSpPr>
        <p:spPr bwMode="auto">
          <a:xfrm flipH="1" flipV="1">
            <a:off x="2319655" y="4827270"/>
            <a:ext cx="520700" cy="698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953385" y="4649470"/>
            <a:ext cx="1567180" cy="3657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flask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框架应用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953385" y="5777865"/>
            <a:ext cx="2697480" cy="3657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配置文件读取、文件存取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29" name="直接连接符 28"/>
          <p:cNvCxnSpPr/>
          <p:nvPr/>
        </p:nvCxnSpPr>
        <p:spPr bwMode="auto">
          <a:xfrm flipH="1">
            <a:off x="2320925" y="6499860"/>
            <a:ext cx="551815" cy="889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953385" y="6321425"/>
            <a:ext cx="2125980" cy="3657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python logging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模块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31" name="直接连接符 30"/>
          <p:cNvCxnSpPr/>
          <p:nvPr/>
        </p:nvCxnSpPr>
        <p:spPr bwMode="auto">
          <a:xfrm flipH="1">
            <a:off x="2340610" y="5347335"/>
            <a:ext cx="551815" cy="889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2973070" y="5168900"/>
            <a:ext cx="1821180" cy="3657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jira API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接口调用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日志</a:t>
            </a:r>
            <a:r>
              <a:rPr lang="en-US" altLang="zh-CN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Handler类</a:t>
            </a:r>
            <a:endParaRPr lang="zh-CN" altLang="en-US" sz="3200" b="1">
              <a:solidFill>
                <a:srgbClr val="EFE49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1445895"/>
            <a:ext cx="4281170" cy="5212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sym typeface="+mn-ea"/>
              </a:rPr>
              <a:t>Handler类</a:t>
            </a:r>
            <a:endParaRPr lang="zh-CN" altLang="en-US" sz="2400">
              <a:solidFill>
                <a:schemeClr val="bg1"/>
              </a:solidFill>
              <a:sym typeface="+mn-ea"/>
            </a:endParaRPr>
          </a:p>
          <a:p>
            <a:endParaRPr lang="zh-CN" altLang="en-US" sz="2400">
              <a:solidFill>
                <a:schemeClr val="bg1"/>
              </a:solidFill>
              <a:sym typeface="+mn-ea"/>
            </a:endParaRPr>
          </a:p>
          <a:p>
            <a:r>
              <a:rPr lang="zh-CN" altLang="en-US" sz="1800">
                <a:solidFill>
                  <a:schemeClr val="bg1"/>
                </a:solidFill>
                <a:sym typeface="+mn-ea"/>
              </a:rPr>
              <a:t>Handler对象的作用是（基于日志消息的level）将消息分发到handler指定的位置（文件、网络、邮件等）。Logger对象可以通过addHandler()方法为自己添加0个或者更多个handler对象。比如，一个应用程序可能想要实现以下几个日志需求：</a:t>
            </a:r>
            <a:endParaRPr lang="zh-CN" altLang="en-US" sz="1800">
              <a:solidFill>
                <a:schemeClr val="bg1"/>
              </a:solidFill>
              <a:sym typeface="+mn-ea"/>
            </a:endParaRPr>
          </a:p>
          <a:p>
            <a:r>
              <a:rPr lang="zh-CN" altLang="en-US" sz="1800">
                <a:solidFill>
                  <a:schemeClr val="bg1"/>
                </a:solidFill>
                <a:sym typeface="+mn-ea"/>
              </a:rPr>
              <a:t>1）把所有日志都发送到一个日志文件中；</a:t>
            </a:r>
            <a:endParaRPr lang="zh-CN" altLang="en-US" sz="1800">
              <a:solidFill>
                <a:schemeClr val="bg1"/>
              </a:solidFill>
              <a:sym typeface="+mn-ea"/>
            </a:endParaRPr>
          </a:p>
          <a:p>
            <a:r>
              <a:rPr lang="zh-CN" altLang="en-US" sz="1800">
                <a:solidFill>
                  <a:schemeClr val="bg1"/>
                </a:solidFill>
                <a:sym typeface="+mn-ea"/>
              </a:rPr>
              <a:t>2）把所有严重级别大于等于error的日志发送到stdout（标准输出）；</a:t>
            </a:r>
            <a:endParaRPr lang="zh-CN" altLang="en-US" sz="1800">
              <a:solidFill>
                <a:schemeClr val="bg1"/>
              </a:solidFill>
              <a:sym typeface="+mn-ea"/>
            </a:endParaRPr>
          </a:p>
          <a:p>
            <a:r>
              <a:rPr lang="zh-CN" altLang="en-US" sz="1800">
                <a:solidFill>
                  <a:schemeClr val="bg1"/>
                </a:solidFill>
                <a:sym typeface="+mn-ea"/>
              </a:rPr>
              <a:t>3）把所有严重级别为critical的日志发送到一个email邮件地址。</a:t>
            </a:r>
            <a:endParaRPr lang="zh-CN" altLang="en-US" sz="1800">
              <a:solidFill>
                <a:schemeClr val="bg1"/>
              </a:solidFill>
              <a:sym typeface="+mn-ea"/>
            </a:endParaRPr>
          </a:p>
          <a:p>
            <a:r>
              <a:rPr lang="zh-CN" altLang="en-US" sz="1800">
                <a:solidFill>
                  <a:schemeClr val="bg1"/>
                </a:solidFill>
                <a:sym typeface="+mn-ea"/>
              </a:rPr>
              <a:t>这种场景就需要3个不同的handlers，每个handler复杂发送一个特定严重级别的日志到一个特定的位置</a:t>
            </a:r>
            <a:endParaRPr lang="zh-CN" altLang="en-US" sz="1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7515" y="2442210"/>
            <a:ext cx="6457315" cy="32188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日志</a:t>
            </a:r>
            <a:r>
              <a:rPr lang="en-US" altLang="zh-CN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Formater类</a:t>
            </a:r>
            <a:endParaRPr lang="en-US" altLang="zh-CN" sz="3200" b="1">
              <a:solidFill>
                <a:srgbClr val="EFE49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1691005"/>
            <a:ext cx="2994025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sym typeface="+mn-ea"/>
              </a:rPr>
              <a:t>Formater类</a:t>
            </a:r>
            <a:endParaRPr lang="zh-CN" altLang="en-US" sz="2400">
              <a:solidFill>
                <a:schemeClr val="bg1"/>
              </a:solidFill>
              <a:sym typeface="+mn-ea"/>
            </a:endParaRPr>
          </a:p>
          <a:p>
            <a:endParaRPr lang="zh-CN" altLang="en-US" sz="2400">
              <a:solidFill>
                <a:schemeClr val="bg1"/>
              </a:solidFill>
              <a:sym typeface="+mn-ea"/>
            </a:endParaRPr>
          </a:p>
          <a:p>
            <a:r>
              <a:rPr lang="zh-CN" altLang="en-US" sz="1800">
                <a:solidFill>
                  <a:schemeClr val="bg1"/>
                </a:solidFill>
                <a:sym typeface="+mn-ea"/>
              </a:rPr>
              <a:t>Formater对象用于配置日志信息的最终顺序、结构和内容。与logging.Handler基类不同的是，应用代码可以直接实例化Formatter类。另外，如果你的应用程序需要一些特殊的处理行为，也可以实现一个Formatter的子类来完成。</a:t>
            </a:r>
            <a:endParaRPr lang="zh-CN" altLang="en-US" sz="1800">
              <a:solidFill>
                <a:schemeClr val="bg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1265" y="1691005"/>
            <a:ext cx="4954270" cy="43827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日志</a:t>
            </a:r>
            <a:r>
              <a:rPr lang="en-US" altLang="zh-CN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Filter类</a:t>
            </a:r>
            <a:endParaRPr lang="zh-CN" altLang="en-US" sz="3200" b="1">
              <a:solidFill>
                <a:srgbClr val="EFE49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743200"/>
            <a:ext cx="9580245" cy="1371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sym typeface="+mn-ea"/>
              </a:rPr>
              <a:t>Filter类</a:t>
            </a:r>
            <a:endParaRPr lang="zh-CN" altLang="en-US" sz="2400">
              <a:solidFill>
                <a:schemeClr val="bg1"/>
              </a:solidFill>
              <a:sym typeface="+mn-ea"/>
            </a:endParaRPr>
          </a:p>
          <a:p>
            <a:endParaRPr lang="zh-CN" altLang="en-US" sz="2400">
              <a:solidFill>
                <a:schemeClr val="bg1"/>
              </a:solidFill>
              <a:sym typeface="+mn-ea"/>
            </a:endParaRPr>
          </a:p>
          <a:p>
            <a:r>
              <a:rPr lang="zh-CN" altLang="en-US" sz="1800">
                <a:solidFill>
                  <a:schemeClr val="bg1"/>
                </a:solidFill>
                <a:sym typeface="+mn-ea"/>
              </a:rPr>
              <a:t>Filter可以被Handler和Logger用来做比level更细粒度的、更复杂的过滤功能。Filter是一个过滤器基类，它只允许某个</a:t>
            </a:r>
            <a:endParaRPr lang="zh-CN" altLang="en-US" sz="18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 b="1">
                <a:solidFill>
                  <a:srgbClr val="D8C78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bugHunter</a:t>
            </a:r>
            <a:r>
              <a:rPr lang="zh-CN" altLang="en-US" sz="3200" b="1">
                <a:solidFill>
                  <a:srgbClr val="D8C78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还可以做</a:t>
            </a:r>
            <a:endParaRPr lang="zh-CN" altLang="en-US" sz="3200" b="1">
              <a:solidFill>
                <a:srgbClr val="D8C78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1547495"/>
            <a:ext cx="11376660" cy="17564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、简化、统一客户端截图操作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ios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：电源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+home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，小米：？，三星：？，华为：？，魅族：？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oppo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：？，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vivo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，乐视，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***,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疯了）</a:t>
            </a:r>
            <a:endParaRPr lang="en-US" altLang="zh-CN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jira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登录使用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，提升性能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、。。。</a:t>
            </a:r>
            <a:endParaRPr lang="en-US" altLang="zh-CN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88697" y="1905584"/>
            <a:ext cx="31446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dirty="0">
                <a:solidFill>
                  <a:srgbClr val="EFE490"/>
                </a:solidFill>
                <a:latin typeface="苹方-简 中黑体"/>
                <a:ea typeface="苹方-简 中黑体"/>
              </a:rPr>
              <a:t>Thanks!</a:t>
            </a:r>
            <a:endParaRPr kumimoji="1" lang="zh-CN" altLang="en-US" sz="6000" dirty="0">
              <a:solidFill>
                <a:srgbClr val="EFE490"/>
              </a:solidFill>
              <a:latin typeface="苹方-简 中黑体"/>
              <a:ea typeface="苹方-简 中黑体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/>
          <p:nvPr>
            <p:ph type="title"/>
          </p:nvPr>
        </p:nvSpPr>
        <p:spPr>
          <a:xfrm>
            <a:off x="838200" y="365125"/>
            <a:ext cx="10515600" cy="726440"/>
          </a:xfrm>
        </p:spPr>
        <p:txBody>
          <a:bodyPr/>
          <a:p>
            <a:r>
              <a:rPr lang="zh-CN" altLang="en-US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</a:t>
            </a:r>
            <a:r>
              <a:rPr lang="en-US" altLang="zh-CN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GG</a:t>
            </a:r>
            <a:r>
              <a:rPr lang="zh-CN" altLang="en-US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各种诉求</a:t>
            </a:r>
            <a:br>
              <a:rPr lang="zh-CN" altLang="en-US">
                <a:solidFill>
                  <a:schemeClr val="bg1"/>
                </a:solidFill>
              </a:rPr>
            </a:b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962025"/>
            <a:ext cx="6228715" cy="27616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341495"/>
            <a:ext cx="4895215" cy="146685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3062605" y="4601845"/>
            <a:ext cx="643255" cy="29273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85800" y="3397885"/>
            <a:ext cx="643255" cy="29273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测试同学的心声</a:t>
            </a:r>
            <a:endParaRPr lang="zh-CN" altLang="en-US" sz="3200" b="1">
              <a:solidFill>
                <a:srgbClr val="EFE49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18985" y="3780155"/>
            <a:ext cx="4876800" cy="1864360"/>
          </a:xfrm>
        </p:spPr>
        <p:txBody>
          <a:bodyPr/>
          <a:p>
            <a:pPr marL="0" indent="0">
              <a:buNone/>
            </a:pPr>
            <a:r>
              <a:rPr lang="zh-CN" altLang="en-US" sz="1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耗时：</a:t>
            </a:r>
            <a:endParaRPr lang="zh-CN" altLang="en-US" sz="18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分钟？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分钟？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分钟？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035" y="1564640"/>
            <a:ext cx="5751830" cy="400431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/>
        </p:nvSpPr>
        <p:spPr>
          <a:xfrm>
            <a:off x="6997065" y="2961005"/>
            <a:ext cx="2981960" cy="62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图片保存到电脑（</a:t>
            </a:r>
            <a:r>
              <a:rPr lang="en-US" altLang="zh-CN" sz="16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usb</a:t>
            </a:r>
            <a:r>
              <a:rPr lang="zh-CN" altLang="en-US" sz="16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线？微信？</a:t>
            </a:r>
            <a:r>
              <a:rPr lang="en-US" altLang="zh-CN" sz="16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qq</a:t>
            </a:r>
            <a:r>
              <a:rPr lang="zh-CN" altLang="en-US" sz="16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？）</a:t>
            </a:r>
            <a:endParaRPr lang="zh-CN" altLang="en-US" sz="16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3430270" y="3274378"/>
            <a:ext cx="356679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一键上传附件综合解决方案</a:t>
            </a:r>
            <a:endParaRPr lang="zh-CN" altLang="en-US" sz="3200" b="1">
              <a:solidFill>
                <a:srgbClr val="EFE49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37245" y="3789680"/>
            <a:ext cx="3535045" cy="1278255"/>
          </a:xfrm>
        </p:spPr>
        <p:txBody>
          <a:bodyPr/>
          <a:p>
            <a:pPr marL="0" indent="0">
              <a:buNone/>
            </a:pPr>
            <a:r>
              <a:rPr lang="zh-CN" altLang="en-US" sz="1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优点：</a:t>
            </a:r>
            <a:endParaRPr lang="zh-CN" altLang="en-US" sz="1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操作简单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耗时：秒级吧？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567815"/>
            <a:ext cx="4847590" cy="3103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695" y="1567815"/>
            <a:ext cx="2023110" cy="3591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bugHunter</a:t>
            </a:r>
            <a:r>
              <a:rPr lang="zh-CN" altLang="en-US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结构图</a:t>
            </a:r>
            <a:endParaRPr lang="zh-CN" altLang="en-US" sz="3200" b="1">
              <a:solidFill>
                <a:srgbClr val="EFE49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36215" y="1443355"/>
            <a:ext cx="6719570" cy="47891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zh-CN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客户端实现</a:t>
            </a:r>
            <a:endParaRPr lang="zh-CN" altLang="zh-CN" sz="3200" b="1">
              <a:solidFill>
                <a:srgbClr val="EFE49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7970"/>
            <a:ext cx="10515600" cy="1002030"/>
          </a:xfrm>
        </p:spPr>
        <p:txBody>
          <a:bodyPr/>
          <a:p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Headers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：Content-Type: multipart/form-data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：POST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750" y="2947670"/>
            <a:ext cx="11366500" cy="29413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Web 框架-Flask</a:t>
            </a:r>
            <a:r>
              <a:rPr lang="zh-CN" altLang="en-US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3200" b="1">
              <a:solidFill>
                <a:srgbClr val="EFE49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46225"/>
            <a:ext cx="10515600" cy="526415"/>
          </a:xfrm>
        </p:spPr>
        <p:txBody>
          <a:bodyPr/>
          <a:p>
            <a:r>
              <a:rPr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Flask是Python中一个微型的Web开发框架。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1015365" y="6313170"/>
            <a:ext cx="10515600" cy="3263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i="1" u="sng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lang="zh-CN" altLang="en-US" sz="1600" i="1" u="sng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官网：http://www.pythondoc.com/flask/index.html</a:t>
            </a:r>
            <a:endParaRPr lang="zh-CN" altLang="en-US" sz="1600" i="1" u="sng">
              <a:ln w="10160">
                <a:solidFill>
                  <a:schemeClr val="accent5"/>
                </a:solidFill>
                <a:prstDash val="solid"/>
              </a:ln>
              <a:solidFill>
                <a:srgbClr val="00B05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22045" y="2921000"/>
            <a:ext cx="10125075" cy="3230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一个最小的应用</a:t>
            </a:r>
            <a:endParaRPr lang="zh-CN" altLang="en-US" sz="1600">
              <a:solidFill>
                <a:schemeClr val="bg1"/>
              </a:solidFill>
            </a:endParaRPr>
          </a:p>
          <a:p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400" i="1">
                <a:solidFill>
                  <a:schemeClr val="bg1"/>
                </a:solidFill>
              </a:rPr>
              <a:t>from flask import Flask</a:t>
            </a:r>
            <a:endParaRPr lang="zh-CN" altLang="en-US" sz="1400" i="1">
              <a:solidFill>
                <a:schemeClr val="bg1"/>
              </a:solidFill>
            </a:endParaRPr>
          </a:p>
          <a:p>
            <a:r>
              <a:rPr lang="zh-CN" altLang="en-US" sz="1400" i="1">
                <a:solidFill>
                  <a:schemeClr val="bg1"/>
                </a:solidFill>
              </a:rPr>
              <a:t>app = Flask(__name__)</a:t>
            </a:r>
            <a:endParaRPr lang="zh-CN" altLang="en-US" sz="1400" i="1">
              <a:solidFill>
                <a:schemeClr val="bg1"/>
              </a:solidFill>
            </a:endParaRPr>
          </a:p>
          <a:p>
            <a:endParaRPr lang="zh-CN" altLang="en-US" sz="1400" i="1">
              <a:solidFill>
                <a:schemeClr val="bg1"/>
              </a:solidFill>
            </a:endParaRPr>
          </a:p>
          <a:p>
            <a:r>
              <a:rPr lang="zh-CN" altLang="en-US" sz="1400" i="1">
                <a:solidFill>
                  <a:schemeClr val="bg1"/>
                </a:solidFill>
              </a:rPr>
              <a:t>@app.route('/')</a:t>
            </a:r>
            <a:endParaRPr lang="zh-CN" altLang="en-US" sz="1400" i="1">
              <a:solidFill>
                <a:schemeClr val="bg1"/>
              </a:solidFill>
            </a:endParaRPr>
          </a:p>
          <a:p>
            <a:r>
              <a:rPr lang="zh-CN" altLang="en-US" sz="1400" i="1">
                <a:solidFill>
                  <a:schemeClr val="bg1"/>
                </a:solidFill>
              </a:rPr>
              <a:t>def hello_world():</a:t>
            </a:r>
            <a:endParaRPr lang="zh-CN" altLang="en-US" sz="1400" i="1">
              <a:solidFill>
                <a:schemeClr val="bg1"/>
              </a:solidFill>
            </a:endParaRPr>
          </a:p>
          <a:p>
            <a:r>
              <a:rPr lang="zh-CN" altLang="en-US" sz="1400" i="1">
                <a:solidFill>
                  <a:schemeClr val="bg1"/>
                </a:solidFill>
              </a:rPr>
              <a:t>    return 'Hello World!'</a:t>
            </a:r>
            <a:endParaRPr lang="zh-CN" altLang="en-US" sz="1400" i="1">
              <a:solidFill>
                <a:schemeClr val="bg1"/>
              </a:solidFill>
            </a:endParaRPr>
          </a:p>
          <a:p>
            <a:endParaRPr lang="zh-CN" altLang="en-US" sz="1400" i="1">
              <a:solidFill>
                <a:schemeClr val="bg1"/>
              </a:solidFill>
            </a:endParaRPr>
          </a:p>
          <a:p>
            <a:r>
              <a:rPr lang="zh-CN" altLang="en-US" sz="1400" i="1">
                <a:solidFill>
                  <a:schemeClr val="bg1"/>
                </a:solidFill>
              </a:rPr>
              <a:t>if __name__ == '__main__':</a:t>
            </a:r>
            <a:endParaRPr lang="zh-CN" altLang="en-US" sz="1400" i="1">
              <a:solidFill>
                <a:schemeClr val="bg1"/>
              </a:solidFill>
            </a:endParaRPr>
          </a:p>
          <a:p>
            <a:r>
              <a:rPr lang="zh-CN" altLang="en-US" sz="1400" i="1">
                <a:solidFill>
                  <a:schemeClr val="bg1"/>
                </a:solidFill>
              </a:rPr>
              <a:t>    app.run()</a:t>
            </a:r>
            <a:endParaRPr lang="zh-CN" altLang="en-US" sz="1400" i="1">
              <a:solidFill>
                <a:schemeClr val="bg1"/>
              </a:solidFill>
            </a:endParaRPr>
          </a:p>
          <a:p>
            <a:endParaRPr lang="zh-CN" altLang="en-US" sz="1600">
              <a:solidFill>
                <a:schemeClr val="bg1"/>
              </a:solidFill>
            </a:endParaRPr>
          </a:p>
          <a:p>
            <a:r>
              <a:rPr lang="zh-CN" altLang="en-US" sz="1600" i="1">
                <a:solidFill>
                  <a:schemeClr val="bg1"/>
                </a:solidFill>
              </a:rPr>
              <a:t>$ python hello.py</a:t>
            </a:r>
            <a:endParaRPr lang="zh-CN" altLang="en-US" sz="1600" i="1">
              <a:solidFill>
                <a:schemeClr val="bg1"/>
              </a:solidFill>
            </a:endParaRPr>
          </a:p>
          <a:p>
            <a:r>
              <a:rPr lang="zh-CN" altLang="en-US" sz="1600" i="1">
                <a:solidFill>
                  <a:schemeClr val="bg1"/>
                </a:solidFill>
              </a:rPr>
              <a:t> * Running on http://127.0.0.1:5000/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15365" y="2072640"/>
            <a:ext cx="10339070" cy="8229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Flask处理一个请求的流程就是，首先根据 URL 通过</a:t>
            </a:r>
            <a:r>
              <a:rPr lang="en-US" altLang="zh-CN" sz="1600">
                <a:solidFill>
                  <a:schemeClr val="bg1"/>
                </a:solidFill>
              </a:rPr>
              <a:t>werkzeug</a:t>
            </a:r>
            <a:r>
              <a:rPr lang="zh-CN" altLang="en-US" sz="1600">
                <a:solidFill>
                  <a:schemeClr val="bg1"/>
                </a:solidFill>
              </a:rPr>
              <a:t>底层服务，路由分发，决定由那个函数来处理，然后在函数中进行操作，取得所需的数据。再将数据传给相应的模板文件中，由Jinja2 负责渲染得到 HTTP 响应内容，然后由Flask返回响应内容。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3200" b="1">
                <a:solidFill>
                  <a:srgbClr val="EFE49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zh-CN" altLang="en-US" sz="3200" b="1">
              <a:solidFill>
                <a:srgbClr val="EFE49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5365" y="1330325"/>
            <a:ext cx="10124440" cy="8229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对于Web应用来说，当客户端想要获取动态资源时，就会发起一个HTTP请求（比如用浏览器访问一个 URL），Web应用程序会在后台进行相应的业务处理，（从数据库或者进行一些计算操作等）取出用户需要的数据，生成相应的HTTP响应（当然，如果访问静态资源，则直接返回资源即可，不需要进行业务处理）。</a:t>
            </a:r>
            <a:endParaRPr lang="zh-CN" altLang="en-US" sz="160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7985" y="2561590"/>
            <a:ext cx="6336030" cy="3603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370_Office 主题">
  <a:themeElements>
    <a:clrScheme name="369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FF7200"/>
      </a:accent2>
      <a:accent3>
        <a:srgbClr val="FFFFFF"/>
      </a:accent3>
      <a:accent4>
        <a:srgbClr val="000000"/>
      </a:accent4>
      <a:accent5>
        <a:srgbClr val="B5CBE7"/>
      </a:accent5>
      <a:accent6>
        <a:srgbClr val="E76700"/>
      </a:accent6>
      <a:hlink>
        <a:srgbClr val="0563C1"/>
      </a:hlink>
      <a:folHlink>
        <a:srgbClr val="954F72"/>
      </a:folHlink>
    </a:clrScheme>
    <a:fontScheme name="369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69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FF7200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E76700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FF7200"/>
      </a:accent2>
      <a:accent3>
        <a:srgbClr val="FFFFFF"/>
      </a:accent3>
      <a:accent4>
        <a:srgbClr val="000000"/>
      </a:accent4>
      <a:accent5>
        <a:srgbClr val="B5CBE7"/>
      </a:accent5>
      <a:accent6>
        <a:srgbClr val="E76700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4470</Words>
  <Application>WPS 演示</Application>
  <PresentationFormat>宽屏</PresentationFormat>
  <Paragraphs>246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宋体</vt:lpstr>
      <vt:lpstr>Wingdings</vt:lpstr>
      <vt:lpstr>Calibri Light</vt:lpstr>
      <vt:lpstr>Calibri</vt:lpstr>
      <vt:lpstr>微软雅黑</vt:lpstr>
      <vt:lpstr>苹方-简 中黑体</vt:lpstr>
      <vt:lpstr>Arial Unicode MS</vt:lpstr>
      <vt:lpstr>黑体</vt:lpstr>
      <vt:lpstr>370_Office 主题</vt:lpstr>
      <vt:lpstr>PowerPoint 演示文稿</vt:lpstr>
      <vt:lpstr>PowerPoint 演示文稿</vt:lpstr>
      <vt:lpstr>开发GG各种诉求 </vt:lpstr>
      <vt:lpstr>测试同学的心声</vt:lpstr>
      <vt:lpstr>一键上传附件综合解决方案</vt:lpstr>
      <vt:lpstr>bugHunter结构图</vt:lpstr>
      <vt:lpstr>客户端实现</vt:lpstr>
      <vt:lpstr>Web 框架-Flask介绍</vt:lpstr>
      <vt:lpstr>Web开发</vt:lpstr>
      <vt:lpstr>Web开发-路由分发</vt:lpstr>
      <vt:lpstr>Flask框架-路由分发</vt:lpstr>
      <vt:lpstr>Flask框架-模板渲染（未使用）</vt:lpstr>
      <vt:lpstr>调用jira API接口</vt:lpstr>
      <vt:lpstr>python读取配置文件ConfigParser模块</vt:lpstr>
      <vt:lpstr>python文件存取</vt:lpstr>
      <vt:lpstr>python日志-log级别</vt:lpstr>
      <vt:lpstr>python日志-log配置</vt:lpstr>
      <vt:lpstr>python日志-logging模块</vt:lpstr>
      <vt:lpstr>python日志-Logger类</vt:lpstr>
      <vt:lpstr>python日志-Handler类</vt:lpstr>
      <vt:lpstr>python日志-Formater类</vt:lpstr>
      <vt:lpstr>python日志-Filter类</vt:lpstr>
      <vt:lpstr>bugHunter还可以做</vt:lpstr>
      <vt:lpstr>PowerPoint 演示文稿</vt:lpstr>
    </vt:vector>
  </TitlesOfParts>
  <Company>linkplus,co.ltd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JFZ</dc:creator>
  <cp:lastModifiedBy>bamboo.chen</cp:lastModifiedBy>
  <cp:revision>937</cp:revision>
  <cp:lastPrinted>2017-06-05T14:45:00Z</cp:lastPrinted>
  <dcterms:created xsi:type="dcterms:W3CDTF">2014-06-02T19:15:00Z</dcterms:created>
  <dcterms:modified xsi:type="dcterms:W3CDTF">2017-11-29T11:57:56Z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2052-10.8.0.6058</vt:lpwstr>
  </property>
</Properties>
</file>